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67" r:id="rId3"/>
    <p:sldId id="284" r:id="rId4"/>
    <p:sldId id="257" r:id="rId5"/>
    <p:sldId id="268" r:id="rId6"/>
    <p:sldId id="262" r:id="rId7"/>
    <p:sldId id="287" r:id="rId8"/>
    <p:sldId id="258" r:id="rId9"/>
    <p:sldId id="274" r:id="rId10"/>
    <p:sldId id="275" r:id="rId11"/>
    <p:sldId id="288" r:id="rId12"/>
    <p:sldId id="270" r:id="rId13"/>
    <p:sldId id="279" r:id="rId14"/>
    <p:sldId id="283" r:id="rId15"/>
  </p:sldIdLst>
  <p:sldSz cx="9144000" cy="5143500" type="screen16x9"/>
  <p:notesSz cx="6858000" cy="9144000"/>
  <p:embeddedFontLst>
    <p:embeddedFont>
      <p:font typeface="Sniglet" charset="0"/>
      <p:regular r:id="rId17"/>
    </p:embeddedFont>
    <p:embeddedFont>
      <p:font typeface="Bangers" charset="0"/>
      <p:regular r:id="rId18"/>
    </p:embeddedFont>
    <p:embeddedFont>
      <p:font typeface="Montserrat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DE0A157-932F-4ACC-9450-5BA3DA9E6400}">
  <a:tblStyle styleId="{ADE0A157-932F-4ACC-9450-5BA3DA9E64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20" autoAdjust="0"/>
  </p:normalViewPr>
  <p:slideViewPr>
    <p:cSldViewPr>
      <p:cViewPr varScale="1">
        <p:scale>
          <a:sx n="107" d="100"/>
          <a:sy n="107" d="100"/>
        </p:scale>
        <p:origin x="-84" y="-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7319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Tecnologias executadas pelos navegadores web, um desenvolvedor</a:t>
            </a:r>
            <a:r>
              <a:rPr lang="pt-BR" baseline="0" dirty="0" smtClean="0"/>
              <a:t> front é responsável por toda a interação entre o software e o usuário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Conjunto de técnicas para melhorar a experiência do usuário independente do dispositivo que ele esteja utilizando.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Principais características de um site responsivo (um único conteúdo em uma única URL em um único código) 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Usar um sistema de Grid ou Framework pronto é mais fácil? Muito! Como usar um elevador é mais fácil do que subir lances de escadas de um prédio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470b871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4470b871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 é a linguagem de marcação padrão para páginas da Web é a estrutura da página.</a:t>
            </a:r>
          </a:p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CSS é uma linguagem que descreve o estilo de um documento HTML</a:t>
            </a:r>
            <a:r>
              <a:rPr lang="pt-B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como os elementos devem ser exibidos.</a:t>
            </a:r>
          </a:p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É a linguagem de programação do HTML e da Web.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64c43709_11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64c43709_11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principais tecnologias da World </a:t>
            </a:r>
            <a:r>
              <a:rPr lang="pt-B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Wide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Web</a:t>
            </a:r>
          </a:p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 é a estrutura da casa.</a:t>
            </a:r>
          </a:p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CSS é o</a:t>
            </a:r>
            <a:r>
              <a:rPr lang="pt-B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estilo e de como 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elementos devem ser exibidos.</a:t>
            </a:r>
          </a:p>
          <a:p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Comportamento.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100" dirty="0" smtClean="0"/>
              <a:t>famosas “</a:t>
            </a:r>
            <a:r>
              <a:rPr lang="pt-BR" sz="1100" dirty="0" err="1" smtClean="0"/>
              <a:t>tags</a:t>
            </a:r>
            <a:r>
              <a:rPr lang="pt-BR" sz="1100" dirty="0" smtClean="0"/>
              <a:t>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Um texto </a:t>
            </a:r>
            <a:r>
              <a:rPr lang="pt-B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escaneável</a:t>
            </a:r>
            <a:r>
              <a:rPr lang="pt-B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é aquele que apresenta uma estrutura que facilita e otimiza a leitura, atraindo o usuário.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less.com.br/design-responsivo-na-pratica-2-layout-ao-htm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google.com/speed/pagespeed/insights/?hl=pt-BR&amp;url=https://facilitame.com.br/&amp;tab=deskt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2483768" y="2420062"/>
            <a:ext cx="540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  frontend …</a:t>
            </a:r>
            <a:br>
              <a:rPr lang="en" dirty="0" smtClean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86" y="843558"/>
            <a:ext cx="1942426" cy="36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" name="Google Shape;245;p30"/>
          <p:cNvSpPr/>
          <p:nvPr/>
        </p:nvSpPr>
        <p:spPr>
          <a:xfrm>
            <a:off x="53754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4294967295"/>
          </p:nvPr>
        </p:nvSpPr>
        <p:spPr>
          <a:xfrm>
            <a:off x="251520" y="195486"/>
            <a:ext cx="4451646" cy="1141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Responsividade</a:t>
            </a:r>
            <a:endParaRPr sz="6000" dirty="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9" name="Google Shape;252;p31"/>
          <p:cNvSpPr/>
          <p:nvPr/>
        </p:nvSpPr>
        <p:spPr>
          <a:xfrm>
            <a:off x="7033677" y="678442"/>
            <a:ext cx="1589700" cy="2811900"/>
          </a:xfrm>
          <a:prstGeom prst="rect">
            <a:avLst/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" name="Google Shape;269;p33"/>
          <p:cNvSpPr/>
          <p:nvPr/>
        </p:nvSpPr>
        <p:spPr>
          <a:xfrm>
            <a:off x="323528" y="1527855"/>
            <a:ext cx="4566939" cy="355541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707654"/>
            <a:ext cx="4184699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253;p31"/>
          <p:cNvSpPr/>
          <p:nvPr/>
        </p:nvSpPr>
        <p:spPr>
          <a:xfrm>
            <a:off x="6876256" y="12347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43" y="699542"/>
            <a:ext cx="1603105" cy="282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body" idx="4294967295"/>
          </p:nvPr>
        </p:nvSpPr>
        <p:spPr>
          <a:xfrm>
            <a:off x="251520" y="195486"/>
            <a:ext cx="4451646" cy="1141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Responsividade</a:t>
            </a:r>
            <a:endParaRPr sz="6000" dirty="0">
              <a:solidFill>
                <a:srgbClr val="FFFF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39552" y="1419622"/>
            <a:ext cx="828092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Fundação Flexível</a:t>
            </a:r>
          </a:p>
          <a:p>
            <a:pPr>
              <a:buClr>
                <a:schemeClr val="bg1"/>
              </a:buClr>
            </a:pPr>
            <a:r>
              <a:rPr lang="pt-BR" sz="1600" dirty="0" smtClean="0">
                <a:solidFill>
                  <a:schemeClr val="bg1"/>
                </a:solidFill>
              </a:rPr>
              <a:t>   A </a:t>
            </a:r>
            <a:r>
              <a:rPr lang="pt-BR" sz="1600" dirty="0">
                <a:solidFill>
                  <a:schemeClr val="bg1"/>
                </a:solidFill>
              </a:rPr>
              <a:t>fundação pode ser construída através de um sistema de grid fluído ou na </a:t>
            </a:r>
            <a:r>
              <a:rPr lang="pt-BR" sz="1600" dirty="0" smtClean="0">
                <a:solidFill>
                  <a:schemeClr val="bg1"/>
                </a:solidFill>
              </a:rPr>
              <a:t>uma        combinando </a:t>
            </a:r>
            <a:r>
              <a:rPr lang="pt-BR" sz="1600" dirty="0">
                <a:solidFill>
                  <a:schemeClr val="bg1"/>
                </a:solidFill>
              </a:rPr>
              <a:t>medidas relativas e um pouquinho de matemática</a:t>
            </a:r>
            <a:r>
              <a:rPr lang="pt-BR" sz="1600" dirty="0" smtClean="0">
                <a:solidFill>
                  <a:schemeClr val="bg1"/>
                </a:solidFill>
              </a:rPr>
              <a:t>.(“</a:t>
            </a:r>
            <a:r>
              <a:rPr lang="pt-BR" sz="1200" b="1" dirty="0" smtClean="0">
                <a:solidFill>
                  <a:schemeClr val="bg1"/>
                </a:solidFill>
              </a:rPr>
              <a:t>Conversão </a:t>
            </a:r>
            <a:r>
              <a:rPr lang="pt-BR" sz="1200" b="1" dirty="0">
                <a:solidFill>
                  <a:schemeClr val="bg1"/>
                </a:solidFill>
              </a:rPr>
              <a:t>de PX para </a:t>
            </a:r>
            <a:r>
              <a:rPr lang="pt-BR" sz="1200" b="1" dirty="0" smtClean="0">
                <a:solidFill>
                  <a:schemeClr val="bg1"/>
                </a:solidFill>
              </a:rPr>
              <a:t>%”)</a:t>
            </a:r>
          </a:p>
          <a:p>
            <a:pPr marL="171450" indent="-171450">
              <a:buClr>
                <a:schemeClr val="bg1"/>
              </a:buClr>
              <a:buFont typeface="Arial" pitchFamily="34" charset="0"/>
              <a:buChar char="•"/>
            </a:pPr>
            <a:endParaRPr lang="pt-BR" sz="12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Imagens adaptáveis</a:t>
            </a:r>
          </a:p>
          <a:p>
            <a:pPr>
              <a:buClr>
                <a:schemeClr val="bg1"/>
              </a:buClr>
            </a:pP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  </a:t>
            </a:r>
            <a:r>
              <a:rPr lang="pt-BR" dirty="0" smtClean="0">
                <a:solidFill>
                  <a:schemeClr val="bg1"/>
                </a:solidFill>
              </a:rPr>
              <a:t>Trabalhar </a:t>
            </a:r>
            <a:r>
              <a:rPr lang="pt-BR" dirty="0" smtClean="0">
                <a:solidFill>
                  <a:schemeClr val="bg1"/>
                </a:solidFill>
              </a:rPr>
              <a:t>com porcentagens para garantir que as imagens não vão se distorcer.</a:t>
            </a:r>
          </a:p>
          <a:p>
            <a:pPr>
              <a:buClr>
                <a:schemeClr val="bg1"/>
              </a:buClr>
            </a:pPr>
            <a:r>
              <a:rPr lang="pt-BR" b="1" dirty="0" err="1">
                <a:solidFill>
                  <a:schemeClr val="bg1"/>
                </a:solidFill>
              </a:rPr>
              <a:t>img</a:t>
            </a:r>
            <a:r>
              <a:rPr lang="pt-BR" b="1" dirty="0">
                <a:solidFill>
                  <a:schemeClr val="bg1"/>
                </a:solidFill>
              </a:rPr>
              <a:t> {</a:t>
            </a:r>
          </a:p>
          <a:p>
            <a:pPr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</a:rPr>
              <a:t>   </a:t>
            </a:r>
            <a:r>
              <a:rPr lang="pt-BR" b="1" dirty="0" err="1">
                <a:solidFill>
                  <a:schemeClr val="bg1"/>
                </a:solidFill>
              </a:rPr>
              <a:t>max-width</a:t>
            </a:r>
            <a:r>
              <a:rPr lang="pt-BR" b="1" dirty="0">
                <a:solidFill>
                  <a:schemeClr val="bg1"/>
                </a:solidFill>
              </a:rPr>
              <a:t>: 100%;</a:t>
            </a:r>
          </a:p>
          <a:p>
            <a:pPr>
              <a:buClr>
                <a:schemeClr val="bg1"/>
              </a:buClr>
            </a:pPr>
            <a:r>
              <a:rPr lang="pt-BR" b="1" dirty="0" smtClean="0">
                <a:solidFill>
                  <a:schemeClr val="bg1"/>
                </a:solidFill>
              </a:rPr>
              <a:t>}</a:t>
            </a:r>
            <a:endParaRPr lang="pt-BR" sz="2000" b="1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itchFamily="34" charset="0"/>
              <a:buChar char="•"/>
            </a:pPr>
            <a:r>
              <a:rPr lang="pt-BR" sz="2000" b="1" dirty="0" smtClean="0">
                <a:solidFill>
                  <a:schemeClr val="bg1"/>
                </a:solidFill>
              </a:rPr>
              <a:t>Consulta </a:t>
            </a:r>
            <a:r>
              <a:rPr lang="pt-BR" sz="2000" b="1" dirty="0">
                <a:solidFill>
                  <a:schemeClr val="bg1"/>
                </a:solidFill>
              </a:rPr>
              <a:t>de </a:t>
            </a:r>
            <a:r>
              <a:rPr lang="pt-BR" sz="2000" b="1" dirty="0" smtClean="0">
                <a:solidFill>
                  <a:schemeClr val="bg1"/>
                </a:solidFill>
              </a:rPr>
              <a:t>mídia</a:t>
            </a:r>
          </a:p>
          <a:p>
            <a:pPr>
              <a:buClr>
                <a:schemeClr val="bg1"/>
              </a:buClr>
            </a:pPr>
            <a:r>
              <a:rPr lang="pt-BR" dirty="0" smtClean="0">
                <a:solidFill>
                  <a:schemeClr val="bg1"/>
                </a:solidFill>
              </a:rPr>
              <a:t>   B</a:t>
            </a:r>
            <a:r>
              <a:rPr lang="pt-BR" dirty="0" smtClean="0">
                <a:solidFill>
                  <a:schemeClr val="bg1"/>
                </a:solidFill>
              </a:rPr>
              <a:t>asta </a:t>
            </a:r>
            <a:r>
              <a:rPr lang="pt-BR" dirty="0">
                <a:solidFill>
                  <a:schemeClr val="bg1"/>
                </a:solidFill>
              </a:rPr>
              <a:t>utilizar a regrinha @media combinada com parâmetros como min-</a:t>
            </a:r>
            <a:r>
              <a:rPr lang="pt-BR" dirty="0" err="1">
                <a:solidFill>
                  <a:schemeClr val="bg1"/>
                </a:solidFill>
              </a:rPr>
              <a:t>width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max-width</a:t>
            </a:r>
            <a:r>
              <a:rPr lang="pt-BR" dirty="0">
                <a:solidFill>
                  <a:schemeClr val="bg1"/>
                </a:solidFill>
              </a:rPr>
              <a:t>, min-</a:t>
            </a:r>
            <a:r>
              <a:rPr lang="pt-BR" dirty="0" err="1">
                <a:solidFill>
                  <a:schemeClr val="bg1"/>
                </a:solidFill>
              </a:rPr>
              <a:t>height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max-height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aspect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ratio</a:t>
            </a:r>
            <a:r>
              <a:rPr lang="pt-BR" dirty="0">
                <a:solidFill>
                  <a:schemeClr val="bg1"/>
                </a:solidFill>
              </a:rPr>
              <a:t>, etc. e operadores como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only</a:t>
            </a:r>
            <a:r>
              <a:rPr lang="pt-BR" dirty="0">
                <a:solidFill>
                  <a:schemeClr val="bg1"/>
                </a:solidFill>
              </a:rPr>
              <a:t> e </a:t>
            </a:r>
            <a:r>
              <a:rPr lang="pt-BR" dirty="0" err="1">
                <a:solidFill>
                  <a:schemeClr val="bg1"/>
                </a:solidFill>
              </a:rPr>
              <a:t>not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@media screen and (max-width: 1024px) {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  /*</a:t>
            </a:r>
            <a:r>
              <a:rPr lang="en-US" dirty="0" err="1">
                <a:solidFill>
                  <a:schemeClr val="bg1"/>
                </a:solidFill>
              </a:rPr>
              <a:t>estilos</a:t>
            </a:r>
            <a:r>
              <a:rPr lang="en-US" dirty="0">
                <a:solidFill>
                  <a:schemeClr val="bg1"/>
                </a:solidFill>
              </a:rPr>
              <a:t>*/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}</a:t>
            </a:r>
            <a:endParaRPr lang="pt-BR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721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5" name="Google Shape;84;p13"/>
          <p:cNvSpPr txBox="1">
            <a:spLocks/>
          </p:cNvSpPr>
          <p:nvPr/>
        </p:nvSpPr>
        <p:spPr>
          <a:xfrm>
            <a:off x="4499992" y="339501"/>
            <a:ext cx="4320480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pt-BR" sz="8000" dirty="0" err="1" smtClean="0">
                <a:solidFill>
                  <a:srgbClr val="000000"/>
                </a:solidFill>
              </a:rPr>
              <a:t>JavaScript</a:t>
            </a:r>
            <a:endParaRPr lang="pt-BR" sz="8000" dirty="0">
              <a:solidFill>
                <a:srgbClr val="0000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67944" y="1879253"/>
            <a:ext cx="44644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solidFill>
                  <a:schemeClr val="tx1"/>
                </a:solidFill>
              </a:rPr>
              <a:t>U </a:t>
            </a:r>
            <a:r>
              <a:rPr lang="pt-BR" sz="1600" b="1" dirty="0" err="1" smtClean="0">
                <a:solidFill>
                  <a:schemeClr val="tx1"/>
                </a:solidFill>
              </a:rPr>
              <a:t>ma</a:t>
            </a:r>
            <a:r>
              <a:rPr lang="pt-BR" sz="1600" b="1" dirty="0" smtClean="0">
                <a:solidFill>
                  <a:schemeClr val="tx1"/>
                </a:solidFill>
              </a:rPr>
              <a:t> </a:t>
            </a:r>
            <a:r>
              <a:rPr lang="pt-BR" sz="1600" b="1" dirty="0">
                <a:solidFill>
                  <a:schemeClr val="tx1"/>
                </a:solidFill>
              </a:rPr>
              <a:t>linguagem de programação interpretada de alto </a:t>
            </a:r>
            <a:r>
              <a:rPr lang="pt-BR" sz="1600" b="1" dirty="0">
                <a:solidFill>
                  <a:schemeClr val="tx1"/>
                </a:solidFill>
              </a:rPr>
              <a:t>nível, </a:t>
            </a:r>
            <a:r>
              <a:rPr lang="pt-BR" sz="1600" b="1" dirty="0" smtClean="0">
                <a:solidFill>
                  <a:schemeClr val="tx1"/>
                </a:solidFill>
              </a:rPr>
              <a:t>frequentemente </a:t>
            </a:r>
            <a:r>
              <a:rPr lang="pt-BR" sz="1600" b="1" dirty="0">
                <a:solidFill>
                  <a:schemeClr val="tx1"/>
                </a:solidFill>
              </a:rPr>
              <a:t>abreviado como </a:t>
            </a:r>
            <a:r>
              <a:rPr lang="pt-BR" sz="1600" b="1" dirty="0" smtClean="0">
                <a:solidFill>
                  <a:schemeClr val="tx1"/>
                </a:solidFill>
              </a:rPr>
              <a:t>JS</a:t>
            </a:r>
            <a:r>
              <a:rPr lang="pt-BR" sz="1600" b="1" dirty="0">
                <a:solidFill>
                  <a:schemeClr val="tx1"/>
                </a:solidFill>
              </a:rPr>
              <a:t>.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chemeClr val="tx1"/>
                </a:solidFill>
              </a:rPr>
              <a:t>Presente nos principais </a:t>
            </a:r>
            <a:r>
              <a:rPr lang="pt-BR" sz="1600" b="1" dirty="0"/>
              <a:t>Frameworks como </a:t>
            </a:r>
            <a:r>
              <a:rPr lang="pt-BR" sz="1600" b="1" dirty="0">
                <a:solidFill>
                  <a:schemeClr val="tx1"/>
                </a:solidFill>
              </a:rPr>
              <a:t>Vue.js, Angular, </a:t>
            </a:r>
            <a:r>
              <a:rPr lang="pt-BR" sz="1600" b="1" dirty="0" err="1">
                <a:solidFill>
                  <a:schemeClr val="tx1"/>
                </a:solidFill>
              </a:rPr>
              <a:t>React</a:t>
            </a:r>
            <a:r>
              <a:rPr lang="pt-BR" sz="1600" b="1" dirty="0" smtClean="0">
                <a:solidFill>
                  <a:schemeClr val="tx1"/>
                </a:solidFill>
              </a:rPr>
              <a:t>...</a:t>
            </a:r>
            <a:endParaRPr lang="pt-BR" sz="1600" b="1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b="1" dirty="0" smtClean="0">
                <a:solidFill>
                  <a:schemeClr val="tx1"/>
                </a:solidFill>
              </a:rPr>
              <a:t>Dinâmica</a:t>
            </a:r>
            <a:endParaRPr lang="pt-BR" sz="1600" b="1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b="1" dirty="0">
                <a:solidFill>
                  <a:schemeClr val="tx1"/>
                </a:solidFill>
              </a:rPr>
              <a:t>F</a:t>
            </a:r>
            <a:r>
              <a:rPr lang="pt-BR" sz="1600" b="1" dirty="0" smtClean="0">
                <a:solidFill>
                  <a:schemeClr val="tx1"/>
                </a:solidFill>
              </a:rPr>
              <a:t>racamente tipificada</a:t>
            </a:r>
          </a:p>
          <a:p>
            <a:pPr marL="285750" indent="-285750">
              <a:buFontTx/>
              <a:buChar char="-"/>
            </a:pPr>
            <a:r>
              <a:rPr lang="pt-BR" sz="1600" b="1" dirty="0" err="1">
                <a:solidFill>
                  <a:schemeClr val="tx1"/>
                </a:solidFill>
              </a:rPr>
              <a:t>P</a:t>
            </a:r>
            <a:r>
              <a:rPr lang="pt-BR" sz="1600" b="1" dirty="0" err="1" smtClean="0">
                <a:solidFill>
                  <a:schemeClr val="tx1"/>
                </a:solidFill>
              </a:rPr>
              <a:t>rototype-based</a:t>
            </a:r>
            <a:r>
              <a:rPr lang="pt-BR" sz="1600" b="1" dirty="0" smtClean="0">
                <a:solidFill>
                  <a:schemeClr val="tx1"/>
                </a:solidFill>
              </a:rPr>
              <a:t> </a:t>
            </a:r>
            <a:r>
              <a:rPr lang="pt-BR" sz="1600" b="1" dirty="0">
                <a:solidFill>
                  <a:schemeClr val="tx1"/>
                </a:solidFill>
              </a:rPr>
              <a:t>e </a:t>
            </a:r>
            <a:r>
              <a:rPr lang="pt-BR" sz="1600" b="1" dirty="0" err="1">
                <a:solidFill>
                  <a:schemeClr val="tx1"/>
                </a:solidFill>
              </a:rPr>
              <a:t>multi-paradigma</a:t>
            </a:r>
            <a:r>
              <a:rPr lang="pt-BR" sz="1600" b="1" dirty="0">
                <a:solidFill>
                  <a:schemeClr val="tx1"/>
                </a:solidFill>
              </a:rPr>
              <a:t>. </a:t>
            </a:r>
            <a:endParaRPr lang="pt-BR" sz="1600" b="1" dirty="0" smtClean="0"/>
          </a:p>
          <a:p>
            <a:pPr marL="285750" indent="-285750">
              <a:buFontTx/>
              <a:buChar char="-"/>
            </a:pPr>
            <a:endParaRPr lang="pt-BR" sz="1600" b="1" dirty="0" smtClean="0">
              <a:solidFill>
                <a:schemeClr val="tx1"/>
              </a:solidFill>
            </a:endParaRPr>
          </a:p>
        </p:txBody>
      </p:sp>
      <p:sp>
        <p:nvSpPr>
          <p:cNvPr id="5" name="Google Shape;84;p13"/>
          <p:cNvSpPr txBox="1">
            <a:spLocks/>
          </p:cNvSpPr>
          <p:nvPr/>
        </p:nvSpPr>
        <p:spPr>
          <a:xfrm>
            <a:off x="863588" y="341647"/>
            <a:ext cx="1908212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pt-BR" sz="8000" dirty="0" smtClean="0">
                <a:solidFill>
                  <a:srgbClr val="000000"/>
                </a:solidFill>
              </a:rPr>
              <a:t>CSS</a:t>
            </a:r>
            <a:endParaRPr lang="pt-BR" sz="8000" dirty="0">
              <a:solidFill>
                <a:srgbClr val="00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07504" y="1931223"/>
            <a:ext cx="3960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/>
                </a:solidFill>
              </a:rPr>
              <a:t>CSS é chamado de linguagem </a:t>
            </a:r>
            <a:r>
              <a:rPr lang="pt-BR" sz="1600" b="1" dirty="0" err="1">
                <a:solidFill>
                  <a:schemeClr val="tx1"/>
                </a:solidFill>
              </a:rPr>
              <a:t>Cascading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err="1">
                <a:solidFill>
                  <a:schemeClr val="tx1"/>
                </a:solidFill>
              </a:rPr>
              <a:t>Style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err="1">
                <a:solidFill>
                  <a:schemeClr val="tx1"/>
                </a:solidFill>
              </a:rPr>
              <a:t>Sheet</a:t>
            </a:r>
            <a:r>
              <a:rPr lang="pt-BR" sz="1600" b="1" dirty="0">
                <a:solidFill>
                  <a:schemeClr val="tx1"/>
                </a:solidFill>
              </a:rPr>
              <a:t> e é usado para estilizar elementos escritos em uma linguagem de </a:t>
            </a:r>
            <a:r>
              <a:rPr lang="pt-BR" sz="1600" b="1" dirty="0" smtClean="0">
                <a:solidFill>
                  <a:schemeClr val="tx1"/>
                </a:solidFill>
              </a:rPr>
              <a:t>marcação.</a:t>
            </a:r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 smtClean="0">
              <a:solidFill>
                <a:schemeClr val="tx1"/>
              </a:solidFill>
            </a:endParaRPr>
          </a:p>
          <a:p>
            <a:endParaRPr lang="pt-BR" sz="1600" b="1" dirty="0" smtClean="0"/>
          </a:p>
          <a:p>
            <a:pPr marL="285750" indent="-285750">
              <a:buFontTx/>
              <a:buChar char="-"/>
            </a:pPr>
            <a:endParaRPr lang="pt-BR" sz="1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ctrTitle" idx="4294967295"/>
          </p:nvPr>
        </p:nvSpPr>
        <p:spPr>
          <a:xfrm>
            <a:off x="401960" y="1059582"/>
            <a:ext cx="8202488" cy="1707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solidFill>
                  <a:srgbClr val="FFFFFF"/>
                </a:solidFill>
              </a:rPr>
              <a:t>Exemplos e  THANKS</a:t>
            </a:r>
            <a:r>
              <a:rPr lang="en" sz="8800" dirty="0">
                <a:solidFill>
                  <a:srgbClr val="FFFFFF"/>
                </a:solidFill>
              </a:rPr>
              <a:t>!</a:t>
            </a:r>
            <a:endParaRPr sz="8800" dirty="0">
              <a:solidFill>
                <a:srgbClr val="FFFFFF"/>
              </a:solidFill>
            </a:endParaRPr>
          </a:p>
        </p:txBody>
      </p:sp>
      <p:sp>
        <p:nvSpPr>
          <p:cNvPr id="280" name="Google Shape;28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 txBox="1"/>
          <p:nvPr/>
        </p:nvSpPr>
        <p:spPr>
          <a:xfrm>
            <a:off x="899592" y="1195672"/>
            <a:ext cx="7566918" cy="116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" dirty="0" smtClean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/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://tableless.com.br/design-responsivo-na-pratica-2-layout-ao-html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lvl="0"/>
            <a:endParaRPr lang="pt-BR" dirty="0" smtClean="0"/>
          </a:p>
          <a:p>
            <a:pPr lvl="0"/>
            <a:r>
              <a:rPr lang="pt-BR" dirty="0">
                <a:hlinkClick r:id="rId4"/>
              </a:rPr>
              <a:t>https://www.w3schools.com</a:t>
            </a:r>
            <a:r>
              <a:rPr lang="pt-BR" dirty="0" smtClean="0">
                <a:hlinkClick r:id="rId4"/>
              </a:rPr>
              <a:t>/</a:t>
            </a: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248829" y="1212907"/>
            <a:ext cx="727737" cy="241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sz="2500" dirty="0" smtClean="0">
                <a:solidFill>
                  <a:srgbClr val="FFFFFF"/>
                </a:solidFill>
              </a:rPr>
              <a:t>👉</a:t>
            </a:r>
          </a:p>
          <a:p>
            <a:pPr lvl="0">
              <a:lnSpc>
                <a:spcPct val="115000"/>
              </a:lnSpc>
            </a:pPr>
            <a:r>
              <a:rPr lang="en" sz="2500" dirty="0" smtClean="0">
                <a:solidFill>
                  <a:srgbClr val="FFFFFF"/>
                </a:solidFill>
              </a:rPr>
              <a:t>👉</a:t>
            </a:r>
          </a:p>
          <a:p>
            <a:pPr lvl="0">
              <a:lnSpc>
                <a:spcPct val="115000"/>
              </a:lnSpc>
            </a:pPr>
            <a:endParaRPr sz="2500" dirty="0">
              <a:solidFill>
                <a:srgbClr val="FFFFFF"/>
              </a:solidFill>
              <a:highlight>
                <a:srgbClr val="000000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92" name="Google Shape;59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150;p20"/>
          <p:cNvSpPr txBox="1">
            <a:spLocks/>
          </p:cNvSpPr>
          <p:nvPr/>
        </p:nvSpPr>
        <p:spPr>
          <a:xfrm>
            <a:off x="976566" y="267494"/>
            <a:ext cx="6483226" cy="760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 smtClean="0"/>
              <a:t>Links </a:t>
            </a:r>
            <a:endParaRPr lang="en-US" sz="4800" dirty="0"/>
          </a:p>
        </p:txBody>
      </p:sp>
      <p:sp>
        <p:nvSpPr>
          <p:cNvPr id="2" name="Retângulo 1"/>
          <p:cNvSpPr/>
          <p:nvPr/>
        </p:nvSpPr>
        <p:spPr>
          <a:xfrm>
            <a:off x="3396838" y="2417862"/>
            <a:ext cx="2350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interpretada de alto nível.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 rot="161729">
            <a:off x="976261" y="7204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 DE APLICAçõES WEB</a:t>
            </a:r>
            <a:endParaRPr dirty="0"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630"/>
            <a:ext cx="521017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C:\Users\Jony\Documents\Apowersoft\Apowersoft Online Screen Recorder\20191006_14065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60486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17;p27"/>
          <p:cNvSpPr/>
          <p:nvPr/>
        </p:nvSpPr>
        <p:spPr>
          <a:xfrm rot="-152142">
            <a:off x="922343" y="479820"/>
            <a:ext cx="1263021" cy="1056395"/>
          </a:xfrm>
          <a:prstGeom prst="homePlate">
            <a:avLst>
              <a:gd name="adj" fmla="val 30129"/>
            </a:avLst>
          </a:prstGeom>
          <a:solidFill>
            <a:srgbClr val="A6CD02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Sniglet"/>
                <a:ea typeface="Sniglet"/>
                <a:cs typeface="Sniglet"/>
                <a:sym typeface="Sniglet"/>
              </a:rPr>
              <a:t>HTML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" name="Google Shape;218;p27"/>
          <p:cNvSpPr/>
          <p:nvPr/>
        </p:nvSpPr>
        <p:spPr>
          <a:xfrm rot="-151954">
            <a:off x="3587536" y="291429"/>
            <a:ext cx="1320856" cy="1099547"/>
          </a:xfrm>
          <a:prstGeom prst="chevron">
            <a:avLst>
              <a:gd name="adj" fmla="val 29853"/>
            </a:avLst>
          </a:prstGeom>
          <a:solidFill>
            <a:srgbClr val="FAD9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Sniglet"/>
                <a:ea typeface="Sniglet"/>
                <a:cs typeface="Sniglet"/>
                <a:sym typeface="Sniglet"/>
              </a:rPr>
              <a:t>CSS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" name="Google Shape;219;p27"/>
          <p:cNvSpPr/>
          <p:nvPr/>
        </p:nvSpPr>
        <p:spPr>
          <a:xfrm rot="-151954">
            <a:off x="6467208" y="108510"/>
            <a:ext cx="1235348" cy="1068316"/>
          </a:xfrm>
          <a:prstGeom prst="chevron">
            <a:avLst>
              <a:gd name="adj" fmla="val 29853"/>
            </a:avLst>
          </a:prstGeom>
          <a:solidFill>
            <a:srgbClr val="FFA3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Sniglet"/>
                <a:ea typeface="Sniglet"/>
                <a:cs typeface="Sniglet"/>
                <a:sym typeface="Sniglet"/>
              </a:rPr>
              <a:t>J.S</a:t>
            </a:r>
            <a:endParaRPr sz="18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Google Shape;196;p25"/>
          <p:cNvSpPr/>
          <p:nvPr/>
        </p:nvSpPr>
        <p:spPr>
          <a:xfrm rot="-1065586">
            <a:off x="-59661" y="3925536"/>
            <a:ext cx="998274" cy="94846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7;p25"/>
          <p:cNvSpPr/>
          <p:nvPr/>
        </p:nvSpPr>
        <p:spPr>
          <a:xfrm rot="148705">
            <a:off x="451594" y="76782"/>
            <a:ext cx="603565" cy="573541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99;p25"/>
          <p:cNvSpPr/>
          <p:nvPr/>
        </p:nvSpPr>
        <p:spPr>
          <a:xfrm rot="2271768">
            <a:off x="8048732" y="69044"/>
            <a:ext cx="495134" cy="470770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8;p25"/>
          <p:cNvSpPr/>
          <p:nvPr/>
        </p:nvSpPr>
        <p:spPr>
          <a:xfrm rot="895552">
            <a:off x="7967391" y="3692412"/>
            <a:ext cx="998179" cy="948476"/>
          </a:xfrm>
          <a:prstGeom prst="star5">
            <a:avLst>
              <a:gd name="adj" fmla="val 23961"/>
              <a:gd name="hf" fmla="val 105146"/>
              <a:gd name="vf" fmla="val 110557"/>
            </a:avLst>
          </a:prstGeom>
          <a:solidFill>
            <a:srgbClr val="824BB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A</a:t>
            </a:r>
            <a:r>
              <a:rPr lang="pt-BR" dirty="0"/>
              <a:t> </a:t>
            </a:r>
            <a:r>
              <a:rPr lang="pt-BR" b="1" dirty="0"/>
              <a:t>H</a:t>
            </a:r>
            <a:r>
              <a:rPr lang="pt-BR" b="1" dirty="0" smtClean="0"/>
              <a:t>istória</a:t>
            </a:r>
            <a:r>
              <a:rPr lang="pt-BR" dirty="0"/>
              <a:t> do </a:t>
            </a:r>
            <a:r>
              <a:rPr lang="pt-BR" b="1" dirty="0" err="1"/>
              <a:t>h</a:t>
            </a:r>
            <a:r>
              <a:rPr lang="pt-BR" b="1" dirty="0" err="1" smtClean="0"/>
              <a:t>TML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917575" y="1474250"/>
            <a:ext cx="3153600" cy="26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sz="1200" dirty="0"/>
              <a:t>O HTML foi criado em 1991, por Tim Berners-Lee, no CERN (</a:t>
            </a:r>
            <a:r>
              <a:rPr lang="pt-BR" sz="1200" dirty="0" err="1"/>
              <a:t>European</a:t>
            </a:r>
            <a:r>
              <a:rPr lang="pt-BR" sz="1200" dirty="0"/>
              <a:t> </a:t>
            </a:r>
            <a:r>
              <a:rPr lang="pt-BR" sz="1200" dirty="0" err="1"/>
              <a:t>Council</a:t>
            </a:r>
            <a:r>
              <a:rPr lang="pt-BR" sz="1200" dirty="0"/>
              <a:t> for Nuclear </a:t>
            </a:r>
            <a:r>
              <a:rPr lang="pt-BR" sz="1200" dirty="0" err="1"/>
              <a:t>Research</a:t>
            </a:r>
            <a:r>
              <a:rPr lang="pt-BR" sz="1200" dirty="0"/>
              <a:t>) na suíça. </a:t>
            </a:r>
            <a:endParaRPr lang="pt-BR" sz="1200" dirty="0" smtClean="0"/>
          </a:p>
          <a:p>
            <a:pPr marL="0" lvl="0" indent="0">
              <a:buNone/>
            </a:pPr>
            <a:r>
              <a:rPr lang="pt-BR" sz="1200" dirty="0"/>
              <a:t>O</a:t>
            </a:r>
            <a:r>
              <a:rPr lang="pt-BR" sz="1200" dirty="0" smtClean="0"/>
              <a:t> </a:t>
            </a:r>
            <a:r>
              <a:rPr lang="pt-BR" sz="1200" dirty="0"/>
              <a:t>HTML foi projetado para interligar instituições de pesquisa próximas, e compartilhar documentos com facilidade. </a:t>
            </a:r>
            <a:endParaRPr lang="pt-BR" sz="1200" dirty="0" smtClean="0"/>
          </a:p>
          <a:p>
            <a:pPr marL="0" lvl="0" indent="0">
              <a:buNone/>
            </a:pPr>
            <a:r>
              <a:rPr lang="pt-BR" sz="1200" dirty="0" smtClean="0"/>
              <a:t>Em </a:t>
            </a:r>
            <a:r>
              <a:rPr lang="pt-BR" sz="1200" dirty="0"/>
              <a:t>1992, foi liberada a biblioteca de desenvolvimento WWW ( World </a:t>
            </a:r>
            <a:r>
              <a:rPr lang="pt-BR" sz="1200" dirty="0" err="1"/>
              <a:t>Wide</a:t>
            </a:r>
            <a:r>
              <a:rPr lang="pt-BR" sz="1200" dirty="0"/>
              <a:t> Web), uma rede de alcance mundial, que junto com o HTML proporcionou o uso em escala mundial da WEB.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252125" y="1474250"/>
            <a:ext cx="3974400" cy="26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1200" b="1" dirty="0"/>
              <a:t>Como </a:t>
            </a:r>
            <a:r>
              <a:rPr lang="pt-BR" sz="1200" b="1" dirty="0" smtClean="0"/>
              <a:t>funciona</a:t>
            </a:r>
            <a:r>
              <a:rPr lang="en" sz="1200" dirty="0" smtClean="0">
                <a:solidFill>
                  <a:srgbClr val="000000"/>
                </a:solidFill>
              </a:rPr>
              <a:t>®</a:t>
            </a:r>
            <a:endParaRPr sz="12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pt-BR" sz="1200" dirty="0"/>
              <a:t>O </a:t>
            </a:r>
            <a:r>
              <a:rPr lang="pt-BR" sz="1200" dirty="0" smtClean="0"/>
              <a:t>HTML descreve a estrutura, conteúdo e relação com outros documentos.(“paginas web”, </a:t>
            </a:r>
            <a:r>
              <a:rPr lang="pt-BR" sz="1200" dirty="0" err="1" smtClean="0"/>
              <a:t>audio</a:t>
            </a:r>
            <a:r>
              <a:rPr lang="pt-BR" sz="1200" dirty="0" smtClean="0"/>
              <a:t>, </a:t>
            </a:r>
            <a:r>
              <a:rPr lang="pt-BR" sz="1200" dirty="0" err="1" smtClean="0"/>
              <a:t>videos</a:t>
            </a:r>
            <a:r>
              <a:rPr lang="pt-BR" sz="1200" dirty="0" smtClean="0"/>
              <a:t> e gráficos)</a:t>
            </a:r>
          </a:p>
          <a:p>
            <a:pPr marL="0" lvl="0" indent="0">
              <a:buNone/>
            </a:pPr>
            <a:r>
              <a:rPr lang="pt-BR" sz="1200" dirty="0" smtClean="0"/>
              <a:t> </a:t>
            </a:r>
            <a:r>
              <a:rPr lang="pt-BR" sz="1200" dirty="0"/>
              <a:t>Estas linguagens são constituídas de códigos que delimitam conteúdos </a:t>
            </a:r>
            <a:r>
              <a:rPr lang="pt-BR" sz="1200" dirty="0" smtClean="0"/>
              <a:t>específicos, segundo uma sintaxe própria.</a:t>
            </a:r>
          </a:p>
          <a:p>
            <a:pPr marL="0" lvl="0" indent="0">
              <a:buNone/>
            </a:pPr>
            <a:r>
              <a:rPr lang="pt-BR" sz="1200" dirty="0" smtClean="0"/>
              <a:t>No início era muito complicado aprender HTML, pois eram muitos comandos para fazer algo simples, mas a cada nova versão, o HTML fica mais fácil de utilizar, e adquire mais funções. 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 rot="161729">
            <a:off x="1129601" y="792413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versões HTML </a:t>
            </a:r>
            <a:r>
              <a:rPr lang="pt-BR" dirty="0" smtClean="0"/>
              <a:t>publicadas</a:t>
            </a:r>
            <a:endParaRPr dirty="0"/>
          </a:p>
        </p:txBody>
      </p:sp>
      <p:graphicFrame>
        <p:nvGraphicFramePr>
          <p:cNvPr id="174" name="Google Shape;174;p23"/>
          <p:cNvGraphicFramePr/>
          <p:nvPr>
            <p:extLst>
              <p:ext uri="{D42A27DB-BD31-4B8C-83A1-F6EECF244321}">
                <p14:modId xmlns:p14="http://schemas.microsoft.com/office/powerpoint/2010/main" val="3002520457"/>
              </p:ext>
            </p:extLst>
          </p:nvPr>
        </p:nvGraphicFramePr>
        <p:xfrm>
          <a:off x="2411760" y="1628750"/>
          <a:ext cx="3960440" cy="2743200"/>
        </p:xfrm>
        <a:graphic>
          <a:graphicData uri="http://schemas.openxmlformats.org/drawingml/2006/table">
            <a:tbl>
              <a:tblPr>
                <a:noFill/>
                <a:tableStyleId>{ADE0A157-932F-4ACC-9450-5BA3DA9E6400}</a:tableStyleId>
              </a:tblPr>
              <a:tblGrid>
                <a:gridCol w="1512168"/>
                <a:gridCol w="2448272"/>
              </a:tblGrid>
              <a:tr h="264379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Versão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Ano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1991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 2.0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1995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 3.2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1997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 4.01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1999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XHTML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2000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HTML5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2014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264379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HTML5.1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effectLst/>
                        </a:rPr>
                        <a:t>2016 e 2017 (2ª ed.)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>
                          <a:effectLst/>
                        </a:rPr>
                        <a:t>HTML5.2</a:t>
                      </a:r>
                    </a:p>
                  </a:txBody>
                  <a:tcPr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</a:rPr>
                        <a:t>2017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CD02"/>
                    </a:solidFill>
                  </a:tcPr>
                </a:tc>
              </a:tr>
            </a:tbl>
          </a:graphicData>
        </a:graphic>
      </p:graphicFrame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 idx="4294967295"/>
          </p:nvPr>
        </p:nvSpPr>
        <p:spPr>
          <a:xfrm>
            <a:off x="2699792" y="-164554"/>
            <a:ext cx="31683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AD900"/>
                </a:solidFill>
              </a:rPr>
              <a:t>E</a:t>
            </a:r>
            <a:r>
              <a:rPr lang="pt-BR" sz="6000" dirty="0" smtClean="0">
                <a:solidFill>
                  <a:srgbClr val="FAD900"/>
                </a:solidFill>
              </a:rPr>
              <a:t>s</a:t>
            </a:r>
            <a:r>
              <a:rPr lang="en" sz="6000" dirty="0" smtClean="0">
                <a:solidFill>
                  <a:srgbClr val="FAD900"/>
                </a:solidFill>
              </a:rPr>
              <a:t>trutura </a:t>
            </a:r>
            <a:r>
              <a:rPr lang="en" sz="6600" dirty="0" smtClean="0">
                <a:solidFill>
                  <a:srgbClr val="FAD900"/>
                </a:solidFill>
              </a:rPr>
              <a:t> </a:t>
            </a:r>
            <a:endParaRPr sz="6600" dirty="0">
              <a:solidFill>
                <a:srgbClr val="FAD900"/>
              </a:solidFill>
            </a:endParaRPr>
          </a:p>
        </p:txBody>
      </p:sp>
      <p:sp>
        <p:nvSpPr>
          <p:cNvPr id="5" name="Google Shape;85;p13"/>
          <p:cNvSpPr txBox="1">
            <a:spLocks/>
          </p:cNvSpPr>
          <p:nvPr/>
        </p:nvSpPr>
        <p:spPr>
          <a:xfrm>
            <a:off x="4306660" y="2643756"/>
            <a:ext cx="4801843" cy="249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285750" indent="-285750"/>
            <a:endParaRPr lang="pt-BR" sz="1800" dirty="0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60" y="919696"/>
            <a:ext cx="4191000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 idx="4294967295"/>
          </p:nvPr>
        </p:nvSpPr>
        <p:spPr>
          <a:xfrm>
            <a:off x="611560" y="-236562"/>
            <a:ext cx="56333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AD900"/>
                </a:solidFill>
              </a:rPr>
              <a:t>EStrutura</a:t>
            </a:r>
            <a:r>
              <a:rPr lang="en" sz="6600" dirty="0" smtClean="0">
                <a:solidFill>
                  <a:srgbClr val="FAD900"/>
                </a:solidFill>
              </a:rPr>
              <a:t> </a:t>
            </a:r>
            <a:endParaRPr sz="6600" dirty="0">
              <a:solidFill>
                <a:srgbClr val="FAD9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3479"/>
            <a:ext cx="4751281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85;p13"/>
          <p:cNvSpPr txBox="1">
            <a:spLocks/>
          </p:cNvSpPr>
          <p:nvPr/>
        </p:nvSpPr>
        <p:spPr>
          <a:xfrm>
            <a:off x="33531" y="771550"/>
            <a:ext cx="4801843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285750" indent="-285750"/>
            <a:r>
              <a:rPr lang="pt-BR" sz="1800" dirty="0" smtClean="0">
                <a:solidFill>
                  <a:srgbClr val="FFFFFF"/>
                </a:solidFill>
              </a:rPr>
              <a:t>Header – Cabeçalho</a:t>
            </a:r>
          </a:p>
          <a:p>
            <a:pPr marL="38100" indent="0">
              <a:buNone/>
            </a:pPr>
            <a:r>
              <a:rPr lang="pt-BR" sz="1200" dirty="0" smtClean="0">
                <a:solidFill>
                  <a:schemeClr val="bg1"/>
                </a:solidFill>
              </a:rPr>
              <a:t>       - um </a:t>
            </a:r>
            <a:r>
              <a:rPr lang="pt-BR" sz="1200" dirty="0">
                <a:solidFill>
                  <a:schemeClr val="bg1"/>
                </a:solidFill>
              </a:rPr>
              <a:t>ou mais elementos de cabeçalho (&lt;h1&gt; - &lt;h6&gt;)</a:t>
            </a:r>
          </a:p>
          <a:p>
            <a:pPr marL="38100" indent="0">
              <a:buNone/>
            </a:pPr>
            <a:r>
              <a:rPr lang="pt-BR" sz="1200" dirty="0" smtClean="0">
                <a:solidFill>
                  <a:schemeClr val="bg1"/>
                </a:solidFill>
              </a:rPr>
              <a:t>       - logotipo </a:t>
            </a:r>
            <a:r>
              <a:rPr lang="pt-BR" sz="1200" dirty="0">
                <a:solidFill>
                  <a:schemeClr val="bg1"/>
                </a:solidFill>
              </a:rPr>
              <a:t>ou ícone</a:t>
            </a:r>
          </a:p>
          <a:p>
            <a:pPr marL="38100" indent="0">
              <a:buNone/>
            </a:pPr>
            <a:r>
              <a:rPr lang="pt-BR" sz="1200" dirty="0" smtClean="0">
                <a:solidFill>
                  <a:schemeClr val="bg1"/>
                </a:solidFill>
              </a:rPr>
              <a:t>       - informação </a:t>
            </a:r>
            <a:r>
              <a:rPr lang="pt-BR" sz="1200" dirty="0">
                <a:solidFill>
                  <a:schemeClr val="bg1"/>
                </a:solidFill>
              </a:rPr>
              <a:t>de </a:t>
            </a:r>
            <a:r>
              <a:rPr lang="pt-BR" sz="1200" dirty="0" smtClean="0">
                <a:solidFill>
                  <a:schemeClr val="bg1"/>
                </a:solidFill>
              </a:rPr>
              <a:t>autoria</a:t>
            </a:r>
          </a:p>
          <a:p>
            <a:pPr marL="285750" indent="-285750"/>
            <a:r>
              <a:rPr lang="pt-BR" sz="1800" dirty="0" err="1" smtClean="0">
                <a:solidFill>
                  <a:srgbClr val="FFFFFF"/>
                </a:solidFill>
              </a:rPr>
              <a:t>Nav</a:t>
            </a:r>
            <a:r>
              <a:rPr lang="pt-BR" sz="1800" dirty="0" smtClean="0">
                <a:solidFill>
                  <a:srgbClr val="FFFFFF"/>
                </a:solidFill>
              </a:rPr>
              <a:t> – Navegação 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FFFFFF"/>
                </a:solidFill>
              </a:rPr>
              <a:t> </a:t>
            </a:r>
            <a:r>
              <a:rPr lang="pt-BR" sz="1800" dirty="0" smtClean="0">
                <a:solidFill>
                  <a:srgbClr val="FFFFFF"/>
                </a:solidFill>
              </a:rPr>
              <a:t>     </a:t>
            </a:r>
            <a:r>
              <a:rPr lang="pt-BR" sz="1200" dirty="0" smtClean="0">
                <a:solidFill>
                  <a:srgbClr val="FFFFFF"/>
                </a:solidFill>
              </a:rPr>
              <a:t>- conjunto </a:t>
            </a:r>
            <a:r>
              <a:rPr lang="pt-BR" sz="1200" dirty="0">
                <a:solidFill>
                  <a:srgbClr val="FFFFFF"/>
                </a:solidFill>
              </a:rPr>
              <a:t>de links de navegação.</a:t>
            </a:r>
            <a:endParaRPr lang="pt-BR" sz="1200" dirty="0" smtClean="0">
              <a:solidFill>
                <a:srgbClr val="FFFFFF"/>
              </a:solidFill>
            </a:endParaRPr>
          </a:p>
          <a:p>
            <a:pPr marL="285750" indent="-285750"/>
            <a:r>
              <a:rPr lang="pt-BR" sz="1800" dirty="0" err="1" smtClean="0">
                <a:solidFill>
                  <a:srgbClr val="FFFFFF"/>
                </a:solidFill>
              </a:rPr>
              <a:t>Article</a:t>
            </a:r>
            <a:r>
              <a:rPr lang="pt-BR" sz="1800" dirty="0" smtClean="0">
                <a:solidFill>
                  <a:srgbClr val="FFFFFF"/>
                </a:solidFill>
              </a:rPr>
              <a:t> </a:t>
            </a:r>
            <a:r>
              <a:rPr lang="pt-BR" sz="1800" dirty="0">
                <a:solidFill>
                  <a:srgbClr val="FFFFFF"/>
                </a:solidFill>
              </a:rPr>
              <a:t>- </a:t>
            </a:r>
            <a:r>
              <a:rPr lang="pt-BR" sz="1800" dirty="0" smtClean="0">
                <a:solidFill>
                  <a:srgbClr val="FFFFFF"/>
                </a:solidFill>
              </a:rPr>
              <a:t>Artigo</a:t>
            </a:r>
          </a:p>
          <a:p>
            <a:pPr marL="285750" indent="-285750"/>
            <a:r>
              <a:rPr lang="pt-BR" sz="1800" dirty="0" err="1" smtClean="0">
                <a:solidFill>
                  <a:srgbClr val="FFFFFF"/>
                </a:solidFill>
              </a:rPr>
              <a:t>Section</a:t>
            </a:r>
            <a:r>
              <a:rPr lang="pt-BR" sz="1800" dirty="0" smtClean="0">
                <a:solidFill>
                  <a:srgbClr val="FFFFFF"/>
                </a:solidFill>
              </a:rPr>
              <a:t> – Seção</a:t>
            </a:r>
          </a:p>
          <a:p>
            <a:pPr marL="0" indent="0">
              <a:buNone/>
            </a:pPr>
            <a:r>
              <a:rPr lang="pt-BR" sz="1200" dirty="0">
                <a:solidFill>
                  <a:srgbClr val="FFFFFF"/>
                </a:solidFill>
              </a:rPr>
              <a:t> </a:t>
            </a:r>
            <a:r>
              <a:rPr lang="pt-BR" sz="1200" dirty="0" smtClean="0">
                <a:solidFill>
                  <a:srgbClr val="FFFFFF"/>
                </a:solidFill>
              </a:rPr>
              <a:t>       - capítulos </a:t>
            </a:r>
          </a:p>
          <a:p>
            <a:pPr marL="0" indent="0">
              <a:buNone/>
            </a:pPr>
            <a:r>
              <a:rPr lang="pt-BR" sz="1200" dirty="0" smtClean="0">
                <a:solidFill>
                  <a:srgbClr val="FFFFFF"/>
                </a:solidFill>
              </a:rPr>
              <a:t>        - ou qualquer outra seção do documento</a:t>
            </a:r>
            <a:r>
              <a:rPr lang="pt-BR" sz="1800" dirty="0" smtClean="0">
                <a:solidFill>
                  <a:srgbClr val="FFFFFF"/>
                </a:solidFill>
              </a:rPr>
              <a:t>.</a:t>
            </a:r>
            <a:r>
              <a:rPr lang="pt-BR" sz="1200" dirty="0" smtClean="0">
                <a:solidFill>
                  <a:srgbClr val="FFFFFF"/>
                </a:solidFill>
              </a:rPr>
              <a:t>.</a:t>
            </a:r>
            <a:endParaRPr lang="pt-BR" sz="1400" dirty="0" smtClean="0">
              <a:solidFill>
                <a:srgbClr val="FFFFFF"/>
              </a:solidFill>
            </a:endParaRPr>
          </a:p>
        </p:txBody>
      </p:sp>
      <p:sp>
        <p:nvSpPr>
          <p:cNvPr id="6" name="Google Shape;85;p13"/>
          <p:cNvSpPr txBox="1">
            <a:spLocks/>
          </p:cNvSpPr>
          <p:nvPr/>
        </p:nvSpPr>
        <p:spPr>
          <a:xfrm>
            <a:off x="4818600" y="2859782"/>
            <a:ext cx="4217896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285750" indent="-285750"/>
            <a:r>
              <a:rPr lang="pt-BR" sz="1800" dirty="0" err="1" smtClean="0">
                <a:solidFill>
                  <a:srgbClr val="FFFFFF"/>
                </a:solidFill>
              </a:rPr>
              <a:t>Aside</a:t>
            </a:r>
            <a:r>
              <a:rPr lang="pt-BR" sz="1800" dirty="0" smtClean="0">
                <a:solidFill>
                  <a:srgbClr val="FFFFFF"/>
                </a:solidFill>
              </a:rPr>
              <a:t> </a:t>
            </a:r>
            <a:r>
              <a:rPr lang="pt-BR" sz="1800" dirty="0">
                <a:solidFill>
                  <a:srgbClr val="FFFFFF"/>
                </a:solidFill>
              </a:rPr>
              <a:t>- conteúdo à parte </a:t>
            </a:r>
            <a:endParaRPr lang="pt-BR" sz="1800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smtClean="0">
                <a:solidFill>
                  <a:srgbClr val="FFFFFF"/>
                </a:solidFill>
              </a:rPr>
              <a:t>      </a:t>
            </a:r>
            <a:r>
              <a:rPr lang="pt-BR" sz="1200" dirty="0" smtClean="0">
                <a:solidFill>
                  <a:srgbClr val="FFFFFF"/>
                </a:solidFill>
              </a:rPr>
              <a:t>- deve </a:t>
            </a:r>
            <a:r>
              <a:rPr lang="pt-BR" sz="1200" dirty="0">
                <a:solidFill>
                  <a:srgbClr val="FFFFFF"/>
                </a:solidFill>
              </a:rPr>
              <a:t>estar relacionado ao conteúdo ao redor</a:t>
            </a:r>
            <a:r>
              <a:rPr lang="pt-BR" sz="1200" dirty="0" smtClean="0">
                <a:solidFill>
                  <a:srgbClr val="FFFFFF"/>
                </a:solidFill>
              </a:rPr>
              <a:t>.</a:t>
            </a:r>
            <a:endParaRPr lang="pt-BR" sz="1400" dirty="0" smtClean="0">
              <a:solidFill>
                <a:srgbClr val="FFFFFF"/>
              </a:solidFill>
            </a:endParaRPr>
          </a:p>
        </p:txBody>
      </p:sp>
      <p:sp>
        <p:nvSpPr>
          <p:cNvPr id="7" name="Google Shape;85;p13"/>
          <p:cNvSpPr txBox="1">
            <a:spLocks/>
          </p:cNvSpPr>
          <p:nvPr/>
        </p:nvSpPr>
        <p:spPr>
          <a:xfrm>
            <a:off x="2843808" y="4371950"/>
            <a:ext cx="4801843" cy="7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285750" indent="-285750"/>
            <a:r>
              <a:rPr lang="pt-BR" sz="1800" dirty="0" err="1" smtClean="0">
                <a:solidFill>
                  <a:srgbClr val="FFFFFF"/>
                </a:solidFill>
              </a:rPr>
              <a:t>Footer</a:t>
            </a:r>
            <a:r>
              <a:rPr lang="pt-BR" sz="1800" dirty="0" smtClean="0">
                <a:solidFill>
                  <a:srgbClr val="FFFFFF"/>
                </a:solidFill>
              </a:rPr>
              <a:t> - Rodapé</a:t>
            </a:r>
            <a:endParaRPr lang="pt-B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 idx="4294967295"/>
          </p:nvPr>
        </p:nvSpPr>
        <p:spPr>
          <a:xfrm>
            <a:off x="35496" y="1275606"/>
            <a:ext cx="4229400" cy="18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 dirty="0" smtClean="0">
                <a:solidFill>
                  <a:srgbClr val="000000"/>
                </a:solidFill>
              </a:rPr>
              <a:t>T</a:t>
            </a:r>
            <a:r>
              <a:rPr lang="en" sz="12000" dirty="0" smtClean="0">
                <a:solidFill>
                  <a:srgbClr val="000000"/>
                </a:solidFill>
              </a:rPr>
              <a:t>ags</a:t>
            </a:r>
            <a:endParaRPr sz="12000" dirty="0">
              <a:solidFill>
                <a:srgbClr val="000000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294967295"/>
          </p:nvPr>
        </p:nvSpPr>
        <p:spPr>
          <a:xfrm>
            <a:off x="971600" y="3896069"/>
            <a:ext cx="6593700" cy="1258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</a:rPr>
              <a:t>Códigos que definem todos os elementos presentes na estrutura da página, t</a:t>
            </a:r>
            <a:r>
              <a:rPr lang="pt-BR" sz="1800" dirty="0" smtClean="0">
                <a:solidFill>
                  <a:srgbClr val="FFFFFF"/>
                </a:solidFill>
              </a:rPr>
              <a:t>amanho, fonte , cores, quebra de linhas, etc...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86" name="Google Shape;86;p13" descr="photo-1434030216411-0b793f4b4173.jpg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98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1504" y="267494"/>
            <a:ext cx="3488928" cy="2735350"/>
          </a:xfrm>
          <a:prstGeom prst="wedgeEllipseCallout">
            <a:avLst>
              <a:gd name="adj1" fmla="val -70284"/>
              <a:gd name="adj2" fmla="val 44645"/>
            </a:avLst>
          </a:prstGeom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50" name="Picture 2" descr="Resultado de imagem para tags htm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56" y="771550"/>
            <a:ext cx="2610628" cy="17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tags htm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23478"/>
            <a:ext cx="6012160" cy="37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07;p39"/>
          <p:cNvSpPr txBox="1"/>
          <p:nvPr/>
        </p:nvSpPr>
        <p:spPr>
          <a:xfrm rot="20172675">
            <a:off x="137191" y="402915"/>
            <a:ext cx="2116293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&lt;p&gt;</a:t>
            </a:r>
            <a:r>
              <a:rPr lang="en" sz="12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r>
              <a:rPr lang="en" sz="12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&lt;/p&gt;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2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espeitar a semantica(buscadores)</a:t>
            </a:r>
            <a:endParaRPr sz="12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770889" y="810650"/>
            <a:ext cx="7489264" cy="680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b="1" dirty="0"/>
              <a:t>O tempo de permanência na página é considerado o principal fator de </a:t>
            </a:r>
            <a:r>
              <a:rPr lang="pt-BR" b="1" dirty="0" err="1"/>
              <a:t>rankeamento</a:t>
            </a:r>
            <a:r>
              <a:rPr lang="pt-BR" b="1" dirty="0"/>
              <a:t> do </a:t>
            </a:r>
            <a:r>
              <a:rPr lang="pt-BR" sz="1600" b="1" dirty="0">
                <a:solidFill>
                  <a:srgbClr val="00B0F0"/>
                </a:solidFill>
              </a:rPr>
              <a:t>G</a:t>
            </a:r>
            <a:r>
              <a:rPr lang="pt-BR" sz="1600" b="1" dirty="0">
                <a:solidFill>
                  <a:srgbClr val="FF0000"/>
                </a:solidFill>
              </a:rPr>
              <a:t>o</a:t>
            </a:r>
            <a:r>
              <a:rPr lang="pt-BR" sz="1600" b="1" dirty="0">
                <a:solidFill>
                  <a:srgbClr val="FFC000"/>
                </a:solidFill>
              </a:rPr>
              <a:t>o</a:t>
            </a:r>
            <a:r>
              <a:rPr lang="pt-BR" sz="1600" b="1" dirty="0">
                <a:solidFill>
                  <a:srgbClr val="00B0F0"/>
                </a:solidFill>
              </a:rPr>
              <a:t>g</a:t>
            </a:r>
            <a:r>
              <a:rPr lang="pt-BR" sz="1600" b="1" dirty="0">
                <a:solidFill>
                  <a:srgbClr val="00B050"/>
                </a:solidFill>
              </a:rPr>
              <a:t>l</a:t>
            </a:r>
            <a:r>
              <a:rPr lang="pt-BR" sz="1600" b="1" dirty="0">
                <a:solidFill>
                  <a:srgbClr val="FF0000"/>
                </a:solidFill>
              </a:rPr>
              <a:t>e</a:t>
            </a:r>
            <a:r>
              <a:rPr lang="pt-BR" sz="1600" b="1" dirty="0"/>
              <a:t>.</a:t>
            </a:r>
            <a:endParaRPr sz="1600" dirty="0"/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683568" y="1687909"/>
            <a:ext cx="4102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1. Acelere o tempo de carregamento das páginas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50961" y="2047949"/>
            <a:ext cx="4253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2. Certifique-se de que as páginas são responsivas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74674" y="2407989"/>
            <a:ext cx="3509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3. Utilize palavras-chave mais específicas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46682" y="2768029"/>
            <a:ext cx="3293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4. Escreva conteúdos mais completos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899592" y="312806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5. Publique vídeos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971600" y="3488109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6. Melhore a experiência de navegação</a:t>
            </a:r>
          </a:p>
        </p:txBody>
      </p:sp>
      <p:pic>
        <p:nvPicPr>
          <p:cNvPr id="7170" name="Picture 2" descr="Resultado de imagem para principal fator de rankeamento do Goog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2718">
            <a:off x="4478372" y="2449716"/>
            <a:ext cx="3579881" cy="20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043608" y="3867894"/>
            <a:ext cx="3895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7. Aprimore a </a:t>
            </a:r>
            <a:r>
              <a:rPr lang="pt-BR" dirty="0" err="1"/>
              <a:t>escaneabilidade</a:t>
            </a:r>
            <a:r>
              <a:rPr lang="pt-BR" dirty="0"/>
              <a:t> dos seus textos</a:t>
            </a:r>
          </a:p>
        </p:txBody>
      </p:sp>
      <p:grpSp>
        <p:nvGrpSpPr>
          <p:cNvPr id="13" name="Google Shape;118;p17"/>
          <p:cNvGrpSpPr/>
          <p:nvPr/>
        </p:nvGrpSpPr>
        <p:grpSpPr>
          <a:xfrm rot="324429">
            <a:off x="4802997" y="1646662"/>
            <a:ext cx="339002" cy="333794"/>
            <a:chOff x="570875" y="4322250"/>
            <a:chExt cx="443300" cy="443325"/>
          </a:xfrm>
        </p:grpSpPr>
        <p:sp>
          <p:nvSpPr>
            <p:cNvPr id="14" name="Google Shape;119;p17">
              <a:hlinkClick r:id="rId4"/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5" name="Google Shape;120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6" name="Google Shape;121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17" name="Google Shape;122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650</Words>
  <Application>Microsoft Office PowerPoint</Application>
  <PresentationFormat>Apresentação na tela (16:9)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Sniglet</vt:lpstr>
      <vt:lpstr>Bangers</vt:lpstr>
      <vt:lpstr>Montserrat</vt:lpstr>
      <vt:lpstr>Jachimo template</vt:lpstr>
      <vt:lpstr>  frontend … </vt:lpstr>
      <vt:lpstr>INTERFACE  DE APLICAçõES WEB</vt:lpstr>
      <vt:lpstr>Apresentação do PowerPoint</vt:lpstr>
      <vt:lpstr>A História do hTML</vt:lpstr>
      <vt:lpstr>versões HTML publicadas</vt:lpstr>
      <vt:lpstr>Estrutura  </vt:lpstr>
      <vt:lpstr>EStrutura </vt:lpstr>
      <vt:lpstr>Tags</vt:lpstr>
      <vt:lpstr>Apresentação do PowerPoint</vt:lpstr>
      <vt:lpstr>Apresentação do PowerPoint</vt:lpstr>
      <vt:lpstr>Apresentação do PowerPoint</vt:lpstr>
      <vt:lpstr>Apresentação do PowerPoint</vt:lpstr>
      <vt:lpstr>Exemplos e  THANKS!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 e  css praticando…</dc:title>
  <dc:creator>Jony</dc:creator>
  <cp:lastModifiedBy>Jony</cp:lastModifiedBy>
  <cp:revision>35</cp:revision>
  <dcterms:modified xsi:type="dcterms:W3CDTF">2019-10-07T01:10:04Z</dcterms:modified>
</cp:coreProperties>
</file>